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74" r:id="rId5"/>
    <p:sldId id="275" r:id="rId6"/>
    <p:sldId id="276" r:id="rId7"/>
    <p:sldId id="277" r:id="rId8"/>
    <p:sldId id="265" r:id="rId9"/>
    <p:sldId id="266" r:id="rId10"/>
    <p:sldId id="267" r:id="rId11"/>
    <p:sldId id="270" r:id="rId12"/>
    <p:sldId id="278" r:id="rId13"/>
    <p:sldId id="271" r:id="rId14"/>
    <p:sldId id="273" r:id="rId1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390" autoAdjust="0"/>
  </p:normalViewPr>
  <p:slideViewPr>
    <p:cSldViewPr>
      <p:cViewPr varScale="1">
        <p:scale>
          <a:sx n="72" d="100"/>
          <a:sy n="72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D579CEDE-52AB-489F-A8FE-74AEA4DC152B}" type="datetimeFigureOut">
              <a:rPr lang="it-IT" smtClean="0"/>
              <a:pPr/>
              <a:t>07/03/2013</a:t>
            </a:fld>
            <a:endParaRPr lang="it-IT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it-IT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7F22934-18DB-4F00-AFA8-E9A81CF7941D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9CEDE-52AB-489F-A8FE-74AEA4DC152B}" type="datetimeFigureOut">
              <a:rPr lang="it-IT" smtClean="0"/>
              <a:pPr/>
              <a:t>07/03/2013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22934-18DB-4F00-AFA8-E9A81CF7941D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9CEDE-52AB-489F-A8FE-74AEA4DC152B}" type="datetimeFigureOut">
              <a:rPr lang="it-IT" smtClean="0"/>
              <a:pPr/>
              <a:t>07/03/2013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22934-18DB-4F00-AFA8-E9A81CF7941D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9CEDE-52AB-489F-A8FE-74AEA4DC152B}" type="datetimeFigureOut">
              <a:rPr lang="it-IT" smtClean="0"/>
              <a:pPr/>
              <a:t>07/03/2013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22934-18DB-4F00-AFA8-E9A81CF7941D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9CEDE-52AB-489F-A8FE-74AEA4DC152B}" type="datetimeFigureOut">
              <a:rPr lang="it-IT" smtClean="0"/>
              <a:pPr/>
              <a:t>07/03/2013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22934-18DB-4F00-AFA8-E9A81CF7941D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9CEDE-52AB-489F-A8FE-74AEA4DC152B}" type="datetimeFigureOut">
              <a:rPr lang="it-IT" smtClean="0"/>
              <a:pPr/>
              <a:t>07/03/2013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22934-18DB-4F00-AFA8-E9A81CF7941D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579CEDE-52AB-489F-A8FE-74AEA4DC152B}" type="datetimeFigureOut">
              <a:rPr lang="it-IT" smtClean="0"/>
              <a:pPr/>
              <a:t>07/03/2013</a:t>
            </a:fld>
            <a:endParaRPr lang="it-IT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7F22934-18DB-4F00-AFA8-E9A81CF7941D}" type="slidenum">
              <a:rPr lang="it-IT" smtClean="0"/>
              <a:pPr/>
              <a:t>‹#›</a:t>
            </a:fld>
            <a:endParaRPr lang="it-IT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D579CEDE-52AB-489F-A8FE-74AEA4DC152B}" type="datetimeFigureOut">
              <a:rPr lang="it-IT" smtClean="0"/>
              <a:pPr/>
              <a:t>07/03/2013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7F22934-18DB-4F00-AFA8-E9A81CF7941D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9CEDE-52AB-489F-A8FE-74AEA4DC152B}" type="datetimeFigureOut">
              <a:rPr lang="it-IT" smtClean="0"/>
              <a:pPr/>
              <a:t>07/03/2013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22934-18DB-4F00-AFA8-E9A81CF7941D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9CEDE-52AB-489F-A8FE-74AEA4DC152B}" type="datetimeFigureOut">
              <a:rPr lang="it-IT" smtClean="0"/>
              <a:pPr/>
              <a:t>07/03/2013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22934-18DB-4F00-AFA8-E9A81CF7941D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9CEDE-52AB-489F-A8FE-74AEA4DC152B}" type="datetimeFigureOut">
              <a:rPr lang="it-IT" smtClean="0"/>
              <a:pPr/>
              <a:t>07/03/2013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22934-18DB-4F00-AFA8-E9A81CF7941D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D579CEDE-52AB-489F-A8FE-74AEA4DC152B}" type="datetimeFigureOut">
              <a:rPr lang="it-IT" smtClean="0"/>
              <a:pPr/>
              <a:t>07/03/2013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it-IT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97F22934-18DB-4F00-AFA8-E9A81CF7941D}" type="slidenum">
              <a:rPr lang="it-IT" smtClean="0"/>
              <a:pPr/>
              <a:t>‹#›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88641"/>
            <a:ext cx="8458200" cy="3240359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Prevenzione del carcinoma del colon e medicina d’iniziativa: risultato di un’esperienza condotta con i pazienti di un Medico di Medicina Generale</a:t>
            </a:r>
            <a:endParaRPr lang="it-I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933056"/>
            <a:ext cx="5364088" cy="2160240"/>
          </a:xfrm>
        </p:spPr>
        <p:txBody>
          <a:bodyPr/>
          <a:lstStyle/>
          <a:p>
            <a:r>
              <a:rPr lang="it-IT" sz="2000" dirty="0" smtClean="0"/>
              <a:t>Relatore: </a:t>
            </a:r>
            <a:r>
              <a:rPr lang="it-IT" dirty="0" smtClean="0"/>
              <a:t>Prof. Andrea Stimamiglio</a:t>
            </a:r>
          </a:p>
          <a:p>
            <a:endParaRPr lang="it-IT" dirty="0" smtClean="0"/>
          </a:p>
          <a:p>
            <a:r>
              <a:rPr lang="it-IT" sz="2000" dirty="0" smtClean="0"/>
              <a:t>Candidata : </a:t>
            </a:r>
            <a:r>
              <a:rPr lang="it-IT" dirty="0" smtClean="0"/>
              <a:t>Erica De Gaetano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720080"/>
          </a:xfrm>
        </p:spPr>
        <p:txBody>
          <a:bodyPr>
            <a:normAutofit/>
          </a:bodyPr>
          <a:lstStyle/>
          <a:p>
            <a:pPr algn="ctr"/>
            <a:r>
              <a:rPr lang="it-IT" sz="2400" b="1" dirty="0" smtClean="0"/>
              <a:t>Risultati : adesione al SOF</a:t>
            </a:r>
            <a:endParaRPr lang="it-IT" sz="24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77784"/>
          </a:xfrm>
        </p:spPr>
        <p:txBody>
          <a:bodyPr/>
          <a:lstStyle/>
          <a:p>
            <a:pPr>
              <a:buNone/>
            </a:pPr>
            <a:r>
              <a:rPr lang="it-IT" sz="2000" dirty="0" smtClean="0">
                <a:solidFill>
                  <a:schemeClr val="accent2">
                    <a:lumMod val="50000"/>
                  </a:schemeClr>
                </a:solidFill>
              </a:rPr>
              <a:t>Lo studio termina </a:t>
            </a:r>
            <a:r>
              <a:rPr lang="it-IT" sz="2000" dirty="0" smtClean="0">
                <a:solidFill>
                  <a:schemeClr val="accent2">
                    <a:lumMod val="50000"/>
                  </a:schemeClr>
                </a:solidFill>
              </a:rPr>
              <a:t>nel</a:t>
            </a:r>
            <a:r>
              <a:rPr lang="it-IT" sz="20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it-IT" sz="2000" dirty="0" smtClean="0">
                <a:solidFill>
                  <a:schemeClr val="accent2">
                    <a:lumMod val="50000"/>
                  </a:schemeClr>
                </a:solidFill>
              </a:rPr>
              <a:t>G</a:t>
            </a:r>
            <a:r>
              <a:rPr lang="it-IT" sz="2000" dirty="0" smtClean="0">
                <a:solidFill>
                  <a:schemeClr val="accent2">
                    <a:lumMod val="50000"/>
                  </a:schemeClr>
                </a:solidFill>
              </a:rPr>
              <a:t>ennaio </a:t>
            </a:r>
            <a:r>
              <a:rPr lang="it-IT" sz="2000" dirty="0" smtClean="0">
                <a:solidFill>
                  <a:schemeClr val="accent2">
                    <a:lumMod val="50000"/>
                  </a:schemeClr>
                </a:solidFill>
              </a:rPr>
              <a:t>2013 e vengono riscontrati i seguenti dati :    </a:t>
            </a:r>
            <a:r>
              <a:rPr lang="it-IT" sz="2000" dirty="0" smtClean="0">
                <a:solidFill>
                  <a:srgbClr val="FF0000"/>
                </a:solidFill>
              </a:rPr>
              <a:t>ADESIONE = pz che hanno eseguito il test/ pz invitati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204864"/>
            <a:ext cx="8229600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Oval 6"/>
          <p:cNvSpPr/>
          <p:nvPr/>
        </p:nvSpPr>
        <p:spPr>
          <a:xfrm>
            <a:off x="3275856" y="4149080"/>
            <a:ext cx="1125839" cy="720080"/>
          </a:xfrm>
          <a:prstGeom prst="ellipse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Oval 7"/>
          <p:cNvSpPr/>
          <p:nvPr/>
        </p:nvSpPr>
        <p:spPr>
          <a:xfrm>
            <a:off x="6516216" y="4005064"/>
            <a:ext cx="1008112" cy="720080"/>
          </a:xfrm>
          <a:prstGeom prst="ellipse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TextBox 8"/>
          <p:cNvSpPr txBox="1"/>
          <p:nvPr/>
        </p:nvSpPr>
        <p:spPr>
          <a:xfrm>
            <a:off x="3563888" y="3356992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solidFill>
                  <a:srgbClr val="FF0000"/>
                </a:solidFill>
              </a:rPr>
              <a:t>P=0,001     al test Z </a:t>
            </a:r>
            <a:endParaRPr lang="it-IT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864096"/>
          </a:xfrm>
        </p:spPr>
        <p:txBody>
          <a:bodyPr>
            <a:normAutofit/>
          </a:bodyPr>
          <a:lstStyle/>
          <a:p>
            <a:pPr algn="ctr"/>
            <a:r>
              <a:rPr lang="it-IT" sz="2400" b="1" dirty="0" smtClean="0"/>
              <a:t>Valutazione della popolazione target alla fine dello studio</a:t>
            </a:r>
            <a:endParaRPr lang="it-IT" sz="2400" b="1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412875"/>
            <a:ext cx="8496943" cy="5256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Down Arrow 4"/>
          <p:cNvSpPr/>
          <p:nvPr/>
        </p:nvSpPr>
        <p:spPr>
          <a:xfrm>
            <a:off x="6948264" y="1484784"/>
            <a:ext cx="288032" cy="36004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Down Arrow 5"/>
          <p:cNvSpPr/>
          <p:nvPr/>
        </p:nvSpPr>
        <p:spPr>
          <a:xfrm>
            <a:off x="4572000" y="1412776"/>
            <a:ext cx="288032" cy="36004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Left Arrow 6"/>
          <p:cNvSpPr/>
          <p:nvPr/>
        </p:nvSpPr>
        <p:spPr>
          <a:xfrm>
            <a:off x="3707904" y="3356992"/>
            <a:ext cx="288032" cy="216024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Left Arrow 7"/>
          <p:cNvSpPr/>
          <p:nvPr/>
        </p:nvSpPr>
        <p:spPr>
          <a:xfrm>
            <a:off x="3635896" y="2420888"/>
            <a:ext cx="288032" cy="216024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Left Arrow 8"/>
          <p:cNvSpPr/>
          <p:nvPr/>
        </p:nvSpPr>
        <p:spPr>
          <a:xfrm>
            <a:off x="3635896" y="1988840"/>
            <a:ext cx="288032" cy="216024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Oval 9"/>
          <p:cNvSpPr/>
          <p:nvPr/>
        </p:nvSpPr>
        <p:spPr>
          <a:xfrm>
            <a:off x="1187624" y="2492896"/>
            <a:ext cx="648072" cy="43204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Oval 10"/>
          <p:cNvSpPr/>
          <p:nvPr/>
        </p:nvSpPr>
        <p:spPr>
          <a:xfrm>
            <a:off x="2267744" y="1916832"/>
            <a:ext cx="648072" cy="864096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0.00532 L 0.00017 0.26757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6" presetClass="entr" presetSubtype="2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8 0.01573 L 0.00035 0.17831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3.38575E-6 L -0.09444 0.00508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" y="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1.9704E-6 L -0.08663 1.9704E-6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3.38575E-6 L -0.09444 0.00508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" y="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1" animBg="1"/>
      <p:bldP spid="5" grpId="2" animBg="1"/>
      <p:bldP spid="5" grpId="3" animBg="1"/>
      <p:bldP spid="6" grpId="0" animBg="1"/>
      <p:bldP spid="6" grpId="1" animBg="1"/>
      <p:bldP spid="6" grpId="2" animBg="1"/>
      <p:bldP spid="7" grpId="0" animBg="1"/>
      <p:bldP spid="7" grpId="1" animBg="1"/>
      <p:bldP spid="7" grpId="2" animBg="1"/>
      <p:bldP spid="8" grpId="0" animBg="1"/>
      <p:bldP spid="8" grpId="1" animBg="1"/>
      <p:bldP spid="8" grpId="2" animBg="1"/>
      <p:bldP spid="9" grpId="0" animBg="1"/>
      <p:bldP spid="9" grpId="1" animBg="1"/>
      <p:bldP spid="9" grpId="2" animBg="1"/>
      <p:bldP spid="10" grpId="0" animBg="1"/>
      <p:bldP spid="10" grpId="1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936104"/>
          </a:xfrm>
        </p:spPr>
        <p:txBody>
          <a:bodyPr>
            <a:noAutofit/>
          </a:bodyPr>
          <a:lstStyle/>
          <a:p>
            <a:pPr algn="ctr"/>
            <a:r>
              <a:rPr lang="it-IT" sz="3200" b="1" dirty="0" smtClean="0"/>
              <a:t>Risultati: SOF positivi e colonscopia di approfondimento</a:t>
            </a:r>
            <a:endParaRPr lang="it-IT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873728"/>
          </a:xfrm>
        </p:spPr>
        <p:txBody>
          <a:bodyPr/>
          <a:lstStyle/>
          <a:p>
            <a:pPr>
              <a:buNone/>
            </a:pPr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9% dei SOF sono risultati positivi (10/111)</a:t>
            </a:r>
          </a:p>
          <a:p>
            <a:pPr>
              <a:buNone/>
            </a:pPr>
            <a:endParaRPr lang="it-IT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None/>
            </a:pPr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Richiesta colonscopia di approfondimento</a:t>
            </a:r>
          </a:p>
          <a:p>
            <a:pPr>
              <a:buNone/>
            </a:pPr>
            <a:endParaRPr lang="it-IT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None/>
            </a:pPr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Adesione alla colonscopia 60% (6/10)</a:t>
            </a:r>
          </a:p>
          <a:p>
            <a:pPr>
              <a:buNone/>
            </a:pPr>
            <a:endParaRPr lang="it-IT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None/>
            </a:pPr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Riscontrati :</a:t>
            </a:r>
          </a:p>
          <a:p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it-IT" dirty="0" smtClean="0">
                <a:solidFill>
                  <a:srgbClr val="FF0000"/>
                </a:solidFill>
              </a:rPr>
              <a:t>1</a:t>
            </a:r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it-IT" dirty="0" smtClean="0">
                <a:solidFill>
                  <a:srgbClr val="FF0000"/>
                </a:solidFill>
              </a:rPr>
              <a:t>polipo adenomatoso con displasia di alto grado</a:t>
            </a:r>
          </a:p>
          <a:p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2 polipi benigni non adenomatosi</a:t>
            </a:r>
            <a:endParaRPr lang="it-IT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Down Arrow 3"/>
          <p:cNvSpPr/>
          <p:nvPr/>
        </p:nvSpPr>
        <p:spPr>
          <a:xfrm>
            <a:off x="1331640" y="2276872"/>
            <a:ext cx="432048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Down Arrow 4"/>
          <p:cNvSpPr/>
          <p:nvPr/>
        </p:nvSpPr>
        <p:spPr>
          <a:xfrm>
            <a:off x="1331640" y="3284984"/>
            <a:ext cx="432048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Down Arrow 5"/>
          <p:cNvSpPr/>
          <p:nvPr/>
        </p:nvSpPr>
        <p:spPr>
          <a:xfrm>
            <a:off x="1331640" y="4221088"/>
            <a:ext cx="432048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720080"/>
          </a:xfrm>
        </p:spPr>
        <p:txBody>
          <a:bodyPr>
            <a:normAutofit/>
          </a:bodyPr>
          <a:lstStyle/>
          <a:p>
            <a:pPr algn="ctr"/>
            <a:r>
              <a:rPr lang="it-IT" sz="2800" b="1" dirty="0" smtClean="0"/>
              <a:t>Conclusioni</a:t>
            </a:r>
            <a:endParaRPr lang="it-IT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33768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il coinvolgimento del MMG nello screening del carcinoma del colon-retto potrebbe presentare alcuni punti di forza: </a:t>
            </a:r>
          </a:p>
          <a:p>
            <a:pPr marL="624078" indent="-514350">
              <a:buAutoNum type="arabicParenR"/>
            </a:pPr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la </a:t>
            </a:r>
            <a:r>
              <a:rPr lang="it-IT" dirty="0" smtClean="0">
                <a:solidFill>
                  <a:srgbClr val="FF0000"/>
                </a:solidFill>
              </a:rPr>
              <a:t>migliore comunicazione </a:t>
            </a:r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grazie al consolidato rapporto di fiducia medico-paziente, che porta ad un aumento della compliance </a:t>
            </a:r>
          </a:p>
          <a:p>
            <a:pPr marL="624078" indent="-514350">
              <a:buAutoNum type="arabicParenR"/>
            </a:pPr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una </a:t>
            </a:r>
            <a:r>
              <a:rPr lang="it-IT" dirty="0" smtClean="0">
                <a:solidFill>
                  <a:srgbClr val="FF0000"/>
                </a:solidFill>
              </a:rPr>
              <a:t>migliore allocazione delle risorse</a:t>
            </a:r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, per mezzo di una selezione più accurata dei pazienti a cui inviare l’invito, grazie ai dati clinici che il MMG possiede</a:t>
            </a:r>
          </a:p>
          <a:p>
            <a:pPr marL="624078" indent="-514350">
              <a:buAutoNum type="arabicParenR"/>
            </a:pPr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 una </a:t>
            </a:r>
            <a:r>
              <a:rPr lang="it-IT" dirty="0" smtClean="0">
                <a:solidFill>
                  <a:srgbClr val="FF0000"/>
                </a:solidFill>
              </a:rPr>
              <a:t>maggiore quantità di informazioni </a:t>
            </a:r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circa lo stato preventivo generale della popolazione in fascia d’età per lo screening, sempre grazie alla conoscenza dei dati clinici dei pazienti. </a:t>
            </a:r>
          </a:p>
          <a:p>
            <a:pPr marL="624078" indent="-514350">
              <a:buFont typeface="Georgia"/>
              <a:buAutoNum type="arabicParenR"/>
            </a:pPr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 una </a:t>
            </a:r>
            <a:r>
              <a:rPr lang="it-IT" dirty="0" smtClean="0">
                <a:solidFill>
                  <a:srgbClr val="FF0000"/>
                </a:solidFill>
              </a:rPr>
              <a:t>più facile accessibilità </a:t>
            </a:r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del paziente allo screening, se fosse data la possibilità di prenotare direttamente l’esame presso il medico curante e di ritirarne l’apposito kit nella stessa sede</a:t>
            </a:r>
          </a:p>
          <a:p>
            <a:pPr marL="624078" indent="-514350">
              <a:buAutoNum type="arabicParenR"/>
            </a:pPr>
            <a:endParaRPr lang="it-IT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224136"/>
          </a:xfrm>
        </p:spPr>
        <p:txBody>
          <a:bodyPr/>
          <a:lstStyle/>
          <a:p>
            <a:pPr algn="ctr"/>
            <a:endParaRPr lang="it-IT" b="1" dirty="0">
              <a:solidFill>
                <a:srgbClr val="FF0000"/>
              </a:solidFill>
            </a:endParaRPr>
          </a:p>
        </p:txBody>
      </p:sp>
      <p:pic>
        <p:nvPicPr>
          <p:cNvPr id="6" name="Content Placeholder 5" descr="4548299837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1520" y="692696"/>
            <a:ext cx="8640960" cy="5881142"/>
          </a:xfrm>
        </p:spPr>
      </p:pic>
      <p:sp>
        <p:nvSpPr>
          <p:cNvPr id="7" name="TextBox 6"/>
          <p:cNvSpPr txBox="1"/>
          <p:nvPr/>
        </p:nvSpPr>
        <p:spPr>
          <a:xfrm>
            <a:off x="3851920" y="1340768"/>
            <a:ext cx="46085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800" dirty="0" smtClean="0"/>
              <a:t>Grazie per l’attenzione !!!</a:t>
            </a:r>
            <a:endParaRPr lang="it-IT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792088"/>
          </a:xfrm>
        </p:spPr>
        <p:txBody>
          <a:bodyPr>
            <a:normAutofit/>
          </a:bodyPr>
          <a:lstStyle/>
          <a:p>
            <a:pPr algn="ctr"/>
            <a:r>
              <a:rPr lang="it-IT" sz="2400" b="1" dirty="0" smtClean="0"/>
              <a:t>Epidemiologia del carcinoma del colon-retto in Italia</a:t>
            </a:r>
            <a:endParaRPr lang="it-IT" sz="2400" b="1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9457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t-IT" sz="2000" dirty="0" smtClean="0">
                <a:solidFill>
                  <a:schemeClr val="accent2">
                    <a:lumMod val="50000"/>
                  </a:schemeClr>
                </a:solidFill>
              </a:rPr>
              <a:t>INCIDENZA : 52000 diagnosi all’anno</a:t>
            </a:r>
          </a:p>
          <a:p>
            <a:pPr>
              <a:buNone/>
            </a:pPr>
            <a:endParaRPr lang="it-IT" sz="2000" dirty="0" smtClean="0">
              <a:solidFill>
                <a:schemeClr val="accent1"/>
              </a:solidFill>
            </a:endParaRPr>
          </a:p>
          <a:p>
            <a:pPr>
              <a:buNone/>
            </a:pPr>
            <a:endParaRPr lang="it-IT" sz="2000" dirty="0">
              <a:solidFill>
                <a:schemeClr val="accent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204864"/>
            <a:ext cx="8064896" cy="3960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Oval 8"/>
          <p:cNvSpPr/>
          <p:nvPr/>
        </p:nvSpPr>
        <p:spPr>
          <a:xfrm>
            <a:off x="3779912" y="3933056"/>
            <a:ext cx="1584176" cy="43204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Oval 9"/>
          <p:cNvSpPr/>
          <p:nvPr/>
        </p:nvSpPr>
        <p:spPr>
          <a:xfrm>
            <a:off x="6156176" y="3501008"/>
            <a:ext cx="1800200" cy="50405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936104"/>
          </a:xfrm>
        </p:spPr>
        <p:txBody>
          <a:bodyPr>
            <a:normAutofit/>
          </a:bodyPr>
          <a:lstStyle/>
          <a:p>
            <a:pPr algn="ctr"/>
            <a:r>
              <a:rPr lang="it-IT" sz="2400" b="1" dirty="0" smtClean="0"/>
              <a:t>Epidemiologia del carcinoma del colon-retto in Italia</a:t>
            </a:r>
            <a:endParaRPr lang="it-IT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87372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t-IT" sz="2000" dirty="0" smtClean="0">
                <a:solidFill>
                  <a:schemeClr val="accent2">
                    <a:lumMod val="50000"/>
                  </a:schemeClr>
                </a:solidFill>
              </a:rPr>
              <a:t>MORTALITA’ : 20000 decessi all’anno</a:t>
            </a:r>
          </a:p>
          <a:p>
            <a:pPr>
              <a:buNone/>
            </a:pPr>
            <a:endParaRPr lang="it-IT" sz="2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endParaRPr lang="it-IT" sz="2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endParaRPr lang="it-IT" sz="2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endParaRPr lang="it-IT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492896"/>
            <a:ext cx="8229600" cy="36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Oval 6"/>
          <p:cNvSpPr/>
          <p:nvPr/>
        </p:nvSpPr>
        <p:spPr>
          <a:xfrm>
            <a:off x="4499992" y="3717032"/>
            <a:ext cx="1512168" cy="43204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Oval 8"/>
          <p:cNvSpPr/>
          <p:nvPr/>
        </p:nvSpPr>
        <p:spPr>
          <a:xfrm>
            <a:off x="6516216" y="3717032"/>
            <a:ext cx="1584176" cy="43204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936104"/>
          </a:xfrm>
        </p:spPr>
        <p:txBody>
          <a:bodyPr>
            <a:normAutofit/>
          </a:bodyPr>
          <a:lstStyle/>
          <a:p>
            <a:pPr algn="ctr"/>
            <a:r>
              <a:rPr lang="it-IT" sz="3200" b="1" dirty="0" smtClean="0"/>
              <a:t>I programmi di screening in Italia</a:t>
            </a:r>
            <a:endParaRPr lang="it-IT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801720"/>
          </a:xfrm>
        </p:spPr>
        <p:txBody>
          <a:bodyPr/>
          <a:lstStyle/>
          <a:p>
            <a:pPr>
              <a:buNone/>
            </a:pPr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Sul territorio nazionale sono presenti programmi di screening per :</a:t>
            </a:r>
          </a:p>
          <a:p>
            <a:pPr>
              <a:buNone/>
            </a:pPr>
            <a:endParaRPr lang="it-IT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Carcinoma della mammella</a:t>
            </a:r>
          </a:p>
          <a:p>
            <a:pPr>
              <a:buNone/>
            </a:pPr>
            <a:endParaRPr lang="it-IT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Carcinoma della cervice uterina</a:t>
            </a:r>
          </a:p>
          <a:p>
            <a:pPr>
              <a:buNone/>
            </a:pPr>
            <a:endParaRPr lang="it-IT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Carcinoma del colon-retto</a:t>
            </a:r>
            <a:endParaRPr lang="it-IT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827584" y="4797152"/>
            <a:ext cx="4536504" cy="86409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008112"/>
          </a:xfrm>
        </p:spPr>
        <p:txBody>
          <a:bodyPr>
            <a:normAutofit/>
          </a:bodyPr>
          <a:lstStyle/>
          <a:p>
            <a:pPr algn="ctr"/>
            <a:r>
              <a:rPr lang="it-IT" sz="2400" b="1" dirty="0" smtClean="0"/>
              <a:t>Chi sottoporre a screening per il carcinoma del colon-retto (CCR)?</a:t>
            </a:r>
            <a:endParaRPr lang="it-IT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089752"/>
          </a:xfrm>
        </p:spPr>
        <p:txBody>
          <a:bodyPr numCol="2"/>
          <a:lstStyle/>
          <a:p>
            <a:pPr algn="ctr">
              <a:buNone/>
            </a:pPr>
            <a:r>
              <a:rPr lang="it-IT" sz="2400" dirty="0" smtClean="0">
                <a:solidFill>
                  <a:srgbClr val="FF0000"/>
                </a:solidFill>
              </a:rPr>
              <a:t>ALTO RISCHIO</a:t>
            </a:r>
          </a:p>
          <a:p>
            <a:pPr>
              <a:buNone/>
            </a:pPr>
            <a:endParaRPr lang="it-IT" sz="2400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it-IT" sz="2400" dirty="0" smtClean="0">
                <a:solidFill>
                  <a:schemeClr val="accent2">
                    <a:lumMod val="50000"/>
                  </a:schemeClr>
                </a:solidFill>
              </a:rPr>
              <a:t> Diagnosi di polipi adenomatosi e/o CCR</a:t>
            </a:r>
          </a:p>
          <a:p>
            <a:r>
              <a:rPr lang="it-IT" sz="2400" dirty="0" smtClean="0">
                <a:solidFill>
                  <a:schemeClr val="accent2">
                    <a:lumMod val="50000"/>
                  </a:schemeClr>
                </a:solidFill>
              </a:rPr>
              <a:t>Diagnosi di malattie infiammarorie croniche intestinali</a:t>
            </a:r>
          </a:p>
          <a:p>
            <a:r>
              <a:rPr lang="it-IT" sz="2400" dirty="0" smtClean="0">
                <a:solidFill>
                  <a:schemeClr val="accent2">
                    <a:lumMod val="50000"/>
                  </a:schemeClr>
                </a:solidFill>
              </a:rPr>
              <a:t>Storia famigliare di polipi adenomatosi e/o CCR</a:t>
            </a:r>
          </a:p>
          <a:p>
            <a:r>
              <a:rPr lang="it-IT" sz="2400" dirty="0" smtClean="0">
                <a:solidFill>
                  <a:schemeClr val="accent2">
                    <a:lumMod val="50000"/>
                  </a:schemeClr>
                </a:solidFill>
              </a:rPr>
              <a:t>Diagnosi di sindromi ereditarie che predispongono al CCR (FAP- HNPCC)</a:t>
            </a:r>
          </a:p>
          <a:p>
            <a:pPr algn="ctr">
              <a:buNone/>
            </a:pPr>
            <a:r>
              <a:rPr lang="it-IT" sz="2400" dirty="0" smtClean="0">
                <a:solidFill>
                  <a:srgbClr val="00B050"/>
                </a:solidFill>
              </a:rPr>
              <a:t>RISCHIO STANDARD</a:t>
            </a:r>
          </a:p>
          <a:p>
            <a:pPr>
              <a:buNone/>
            </a:pPr>
            <a:endParaRPr lang="it-IT" sz="2400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it-IT" sz="2400" dirty="0" smtClean="0">
                <a:solidFill>
                  <a:schemeClr val="accent2">
                    <a:lumMod val="50000"/>
                  </a:schemeClr>
                </a:solidFill>
              </a:rPr>
              <a:t>Età &gt; 50 anni</a:t>
            </a:r>
          </a:p>
          <a:p>
            <a:r>
              <a:rPr lang="it-IT" sz="2400" dirty="0" smtClean="0">
                <a:solidFill>
                  <a:schemeClr val="accent2">
                    <a:lumMod val="50000"/>
                  </a:schemeClr>
                </a:solidFill>
              </a:rPr>
              <a:t>Nessuna delle caratteristiche ad alto rischio</a:t>
            </a:r>
          </a:p>
          <a:p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In Italia l’invito allo screening è inviato alla popolazione </a:t>
            </a:r>
            <a:r>
              <a:rPr lang="it-IT" dirty="0" smtClean="0">
                <a:solidFill>
                  <a:srgbClr val="FF0000"/>
                </a:solidFill>
              </a:rPr>
              <a:t>tra</a:t>
            </a:r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it-IT" dirty="0" smtClean="0">
                <a:solidFill>
                  <a:srgbClr val="FF0000"/>
                </a:solidFill>
              </a:rPr>
              <a:t>i 50 e i 69 anni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4788024" y="1412776"/>
            <a:ext cx="3528392" cy="57606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Down Arrow 4"/>
          <p:cNvSpPr/>
          <p:nvPr/>
        </p:nvSpPr>
        <p:spPr>
          <a:xfrm>
            <a:off x="6012160" y="3933056"/>
            <a:ext cx="504056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720080"/>
          </a:xfrm>
        </p:spPr>
        <p:txBody>
          <a:bodyPr>
            <a:normAutofit/>
          </a:bodyPr>
          <a:lstStyle/>
          <a:p>
            <a:pPr algn="ctr"/>
            <a:r>
              <a:rPr lang="it-IT" sz="2400" b="1" dirty="0" smtClean="0"/>
              <a:t>Quale test utilizzare?</a:t>
            </a:r>
            <a:endParaRPr lang="it-IT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61760"/>
          </a:xfrm>
        </p:spPr>
        <p:txBody>
          <a:bodyPr numCol="2">
            <a:normAutofit/>
          </a:bodyPr>
          <a:lstStyle/>
          <a:p>
            <a:pPr algn="ctr">
              <a:buNone/>
            </a:pPr>
            <a:r>
              <a:rPr lang="it-IT" sz="2000" dirty="0" smtClean="0">
                <a:solidFill>
                  <a:srgbClr val="00B050"/>
                </a:solidFill>
              </a:rPr>
              <a:t>TEST ENDOSCOPICI</a:t>
            </a:r>
          </a:p>
          <a:p>
            <a:pPr algn="ctr">
              <a:buNone/>
            </a:pPr>
            <a:endParaRPr lang="it-IT" sz="2000" dirty="0" smtClean="0">
              <a:solidFill>
                <a:srgbClr val="00B0F0"/>
              </a:solidFill>
            </a:endParaRPr>
          </a:p>
          <a:p>
            <a:r>
              <a:rPr lang="it-IT" sz="2000" dirty="0" smtClean="0">
                <a:solidFill>
                  <a:srgbClr val="00B0F0"/>
                </a:solidFill>
              </a:rPr>
              <a:t>COLONSCOPIA</a:t>
            </a:r>
          </a:p>
          <a:p>
            <a:pPr marL="624078" indent="-514350">
              <a:buNone/>
            </a:pPr>
            <a:r>
              <a:rPr lang="it-IT" sz="2000" dirty="0" smtClean="0">
                <a:solidFill>
                  <a:schemeClr val="accent2">
                    <a:lumMod val="50000"/>
                  </a:schemeClr>
                </a:solidFill>
              </a:rPr>
              <a:t>Visualizza l’intero colon</a:t>
            </a:r>
          </a:p>
          <a:p>
            <a:pPr marL="624078" indent="-514350">
              <a:buNone/>
            </a:pPr>
            <a:r>
              <a:rPr lang="it-IT" sz="2000" dirty="0" smtClean="0">
                <a:solidFill>
                  <a:schemeClr val="accent2">
                    <a:lumMod val="50000"/>
                  </a:schemeClr>
                </a:solidFill>
              </a:rPr>
              <a:t>Biopsie</a:t>
            </a:r>
          </a:p>
          <a:p>
            <a:pPr marL="624078" indent="-514350">
              <a:buNone/>
            </a:pPr>
            <a:endParaRPr lang="it-IT" sz="20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624078" indent="-514350"/>
            <a:r>
              <a:rPr lang="it-IT" sz="2000" dirty="0" smtClean="0">
                <a:solidFill>
                  <a:srgbClr val="00B0F0"/>
                </a:solidFill>
              </a:rPr>
              <a:t>RETTOSIGMOIDOSCOPIA</a:t>
            </a:r>
          </a:p>
          <a:p>
            <a:pPr marL="624078" indent="-514350">
              <a:buNone/>
            </a:pPr>
            <a:r>
              <a:rPr lang="it-IT" sz="2000" dirty="0" smtClean="0">
                <a:solidFill>
                  <a:schemeClr val="accent2">
                    <a:lumMod val="50000"/>
                  </a:schemeClr>
                </a:solidFill>
              </a:rPr>
              <a:t>Visualizza 1/3 del colon</a:t>
            </a:r>
          </a:p>
          <a:p>
            <a:pPr marL="624078" indent="-514350">
              <a:buNone/>
            </a:pPr>
            <a:r>
              <a:rPr lang="it-IT" sz="2000" dirty="0" smtClean="0">
                <a:solidFill>
                  <a:schemeClr val="accent2">
                    <a:lumMod val="50000"/>
                  </a:schemeClr>
                </a:solidFill>
              </a:rPr>
              <a:t>Biopsie</a:t>
            </a:r>
          </a:p>
          <a:p>
            <a:pPr marL="624078" indent="-514350">
              <a:buNone/>
            </a:pPr>
            <a:r>
              <a:rPr lang="it-IT" sz="2000" dirty="0" smtClean="0">
                <a:solidFill>
                  <a:schemeClr val="accent2">
                    <a:lumMod val="50000"/>
                  </a:schemeClr>
                </a:solidFill>
              </a:rPr>
              <a:t>Meno invasiva</a:t>
            </a:r>
          </a:p>
          <a:p>
            <a:pPr marL="624078" indent="-514350">
              <a:buNone/>
            </a:pPr>
            <a:endParaRPr lang="it-IT" sz="20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624078" indent="-514350">
              <a:buNone/>
            </a:pPr>
            <a:endParaRPr lang="it-IT" sz="20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624078" indent="-514350">
              <a:buNone/>
            </a:pPr>
            <a:r>
              <a:rPr lang="it-IT" sz="2000" dirty="0" smtClean="0">
                <a:solidFill>
                  <a:schemeClr val="accent2">
                    <a:lumMod val="50000"/>
                  </a:schemeClr>
                </a:solidFill>
              </a:rPr>
              <a:t>Invasivi</a:t>
            </a:r>
          </a:p>
          <a:p>
            <a:pPr marL="624078" indent="-514350">
              <a:buNone/>
            </a:pPr>
            <a:r>
              <a:rPr lang="it-IT" sz="2000" dirty="0" smtClean="0">
                <a:solidFill>
                  <a:schemeClr val="accent2">
                    <a:lumMod val="50000"/>
                  </a:schemeClr>
                </a:solidFill>
              </a:rPr>
              <a:t>Complicanze : perforazioni, emorragie</a:t>
            </a:r>
          </a:p>
          <a:p>
            <a:pPr marL="624078" indent="-514350" algn="ctr">
              <a:buNone/>
            </a:pPr>
            <a:r>
              <a:rPr lang="it-IT" sz="2000" dirty="0" smtClean="0">
                <a:solidFill>
                  <a:srgbClr val="FF0000"/>
                </a:solidFill>
              </a:rPr>
              <a:t>RICERCA DEL SANGUE</a:t>
            </a:r>
          </a:p>
          <a:p>
            <a:pPr marL="624078" indent="-514350" algn="ctr">
              <a:buNone/>
            </a:pPr>
            <a:r>
              <a:rPr lang="it-IT" sz="2000" dirty="0" smtClean="0">
                <a:solidFill>
                  <a:srgbClr val="FF0000"/>
                </a:solidFill>
              </a:rPr>
              <a:t>OCCULTO FECALE</a:t>
            </a:r>
          </a:p>
          <a:p>
            <a:pPr marL="624078" indent="-514350">
              <a:buNone/>
            </a:pPr>
            <a:endParaRPr lang="it-IT" sz="20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624078" indent="-514350"/>
            <a:r>
              <a:rPr lang="it-IT" sz="2000" dirty="0" smtClean="0">
                <a:solidFill>
                  <a:srgbClr val="00B0F0"/>
                </a:solidFill>
              </a:rPr>
              <a:t>TEST AL GUAIACO (FOBT) </a:t>
            </a:r>
            <a:r>
              <a:rPr lang="it-IT" sz="2000" dirty="0" smtClean="0">
                <a:solidFill>
                  <a:schemeClr val="accent2">
                    <a:lumMod val="50000"/>
                  </a:schemeClr>
                </a:solidFill>
              </a:rPr>
              <a:t>qualitativo</a:t>
            </a:r>
          </a:p>
          <a:p>
            <a:pPr marL="624078" indent="-514350"/>
            <a:r>
              <a:rPr lang="it-IT" sz="2000" dirty="0" smtClean="0">
                <a:solidFill>
                  <a:srgbClr val="00B0F0"/>
                </a:solidFill>
              </a:rPr>
              <a:t>TEST IMMUNOCHIMICO (FIT) </a:t>
            </a:r>
            <a:r>
              <a:rPr lang="it-IT" sz="2000" dirty="0" smtClean="0">
                <a:solidFill>
                  <a:schemeClr val="accent2">
                    <a:lumMod val="50000"/>
                  </a:schemeClr>
                </a:solidFill>
              </a:rPr>
              <a:t>quantitativo</a:t>
            </a:r>
          </a:p>
          <a:p>
            <a:pPr marL="624078" indent="-514350"/>
            <a:endParaRPr lang="it-IT" sz="20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624078" indent="-514350">
              <a:buNone/>
            </a:pPr>
            <a:endParaRPr lang="it-IT" sz="20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624078" indent="-514350">
              <a:buNone/>
            </a:pPr>
            <a:r>
              <a:rPr lang="it-IT" sz="2000" dirty="0" smtClean="0">
                <a:solidFill>
                  <a:schemeClr val="accent2">
                    <a:lumMod val="50000"/>
                  </a:schemeClr>
                </a:solidFill>
              </a:rPr>
              <a:t>Facili da eseguire</a:t>
            </a:r>
          </a:p>
          <a:p>
            <a:pPr marL="624078" indent="-514350">
              <a:buNone/>
            </a:pPr>
            <a:r>
              <a:rPr lang="it-IT" sz="2000" dirty="0" smtClean="0">
                <a:solidFill>
                  <a:schemeClr val="accent2">
                    <a:lumMod val="50000"/>
                  </a:schemeClr>
                </a:solidFill>
              </a:rPr>
              <a:t>Sicuri</a:t>
            </a:r>
          </a:p>
          <a:p>
            <a:pPr marL="624078" indent="-514350">
              <a:buNone/>
            </a:pPr>
            <a:r>
              <a:rPr lang="it-IT" sz="2000" dirty="0" smtClean="0">
                <a:solidFill>
                  <a:schemeClr val="accent2">
                    <a:lumMod val="50000"/>
                  </a:schemeClr>
                </a:solidFill>
              </a:rPr>
              <a:t>Meno sensibili e specifici</a:t>
            </a:r>
          </a:p>
          <a:p>
            <a:pPr marL="624078" indent="-514350">
              <a:buNone/>
            </a:pPr>
            <a:endParaRPr lang="it-IT" dirty="0" smtClean="0"/>
          </a:p>
        </p:txBody>
      </p:sp>
      <p:sp>
        <p:nvSpPr>
          <p:cNvPr id="4" name="Down Arrow 3"/>
          <p:cNvSpPr/>
          <p:nvPr/>
        </p:nvSpPr>
        <p:spPr>
          <a:xfrm>
            <a:off x="899592" y="4941168"/>
            <a:ext cx="432048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Down Arrow 4"/>
          <p:cNvSpPr/>
          <p:nvPr/>
        </p:nvSpPr>
        <p:spPr>
          <a:xfrm>
            <a:off x="5508104" y="3861048"/>
            <a:ext cx="432048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Oval 5"/>
          <p:cNvSpPr/>
          <p:nvPr/>
        </p:nvSpPr>
        <p:spPr>
          <a:xfrm>
            <a:off x="4860032" y="2924944"/>
            <a:ext cx="3672408" cy="93610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Oval 6"/>
          <p:cNvSpPr/>
          <p:nvPr/>
        </p:nvSpPr>
        <p:spPr>
          <a:xfrm>
            <a:off x="971600" y="3284984"/>
            <a:ext cx="3384376" cy="64807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Oval 7"/>
          <p:cNvSpPr/>
          <p:nvPr/>
        </p:nvSpPr>
        <p:spPr>
          <a:xfrm>
            <a:off x="683568" y="2060848"/>
            <a:ext cx="2232248" cy="43204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6" grpId="1" animBg="1"/>
      <p:bldP spid="7" grpId="0" animBg="1"/>
      <p:bldP spid="7" grpId="1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864096"/>
          </a:xfrm>
        </p:spPr>
        <p:txBody>
          <a:bodyPr>
            <a:normAutofit/>
          </a:bodyPr>
          <a:lstStyle/>
          <a:p>
            <a:pPr algn="ctr"/>
            <a:r>
              <a:rPr lang="it-IT" sz="2400" b="1" dirty="0" smtClean="0"/>
              <a:t>Test in sperimentazione per lo screening</a:t>
            </a:r>
            <a:endParaRPr lang="it-IT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61760"/>
          </a:xfrm>
        </p:spPr>
        <p:txBody>
          <a:bodyPr>
            <a:normAutofit fontScale="70000" lnSpcReduction="20000"/>
          </a:bodyPr>
          <a:lstStyle/>
          <a:p>
            <a:pPr marL="624078" indent="-514350">
              <a:buNone/>
            </a:pPr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1. </a:t>
            </a:r>
            <a:r>
              <a:rPr lang="it-IT" dirty="0" smtClean="0">
                <a:solidFill>
                  <a:srgbClr val="00B0F0"/>
                </a:solidFill>
              </a:rPr>
              <a:t>TC COLONGRAFIA </a:t>
            </a:r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(colonscopia virtuale)</a:t>
            </a:r>
          </a:p>
          <a:p>
            <a:pPr marL="624078" indent="-514350">
              <a:buNone/>
            </a:pPr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Poco invasivo e meno costoso della colonscopia</a:t>
            </a:r>
          </a:p>
          <a:p>
            <a:pPr marL="624078" indent="-514350">
              <a:buNone/>
            </a:pPr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Visualizza l’intero colon</a:t>
            </a:r>
          </a:p>
          <a:p>
            <a:pPr marL="624078" indent="-514350">
              <a:buNone/>
            </a:pPr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No biopsie</a:t>
            </a:r>
          </a:p>
          <a:p>
            <a:pPr marL="624078" indent="-514350">
              <a:buNone/>
            </a:pPr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Vede male polipi &lt; 10 mm</a:t>
            </a:r>
          </a:p>
          <a:p>
            <a:pPr marL="624078" indent="-514350">
              <a:buNone/>
            </a:pPr>
            <a:endParaRPr lang="it-IT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624078" indent="-514350">
              <a:buNone/>
            </a:pPr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2. </a:t>
            </a:r>
            <a:r>
              <a:rPr lang="it-IT" dirty="0" smtClean="0">
                <a:solidFill>
                  <a:srgbClr val="00B0F0"/>
                </a:solidFill>
              </a:rPr>
              <a:t>RM COLONGRAFIA</a:t>
            </a:r>
          </a:p>
          <a:p>
            <a:pPr marL="624078" indent="-514350">
              <a:buNone/>
            </a:pPr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No radiazioni</a:t>
            </a:r>
          </a:p>
          <a:p>
            <a:pPr marL="624078" indent="-514350">
              <a:buNone/>
            </a:pPr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Più costoso e poco disponibile sul territorio</a:t>
            </a:r>
          </a:p>
          <a:p>
            <a:pPr marL="624078" indent="-514350">
              <a:buNone/>
            </a:pPr>
            <a:endParaRPr lang="it-IT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624078" indent="-514350">
              <a:buNone/>
            </a:pPr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3. </a:t>
            </a:r>
            <a:r>
              <a:rPr lang="it-IT" dirty="0" smtClean="0">
                <a:solidFill>
                  <a:srgbClr val="00B0F0"/>
                </a:solidFill>
              </a:rPr>
              <a:t>DNA FECALE</a:t>
            </a:r>
          </a:p>
          <a:p>
            <a:pPr marL="624078" indent="-514350">
              <a:buNone/>
            </a:pPr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Più sensibile e specifico del SOF</a:t>
            </a:r>
          </a:p>
          <a:p>
            <a:pPr marL="624078" indent="-514350">
              <a:buNone/>
            </a:pPr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Costoso</a:t>
            </a:r>
          </a:p>
          <a:p>
            <a:pPr marL="624078" indent="-514350">
              <a:buNone/>
            </a:pPr>
            <a:endParaRPr lang="it-IT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624078" indent="-514350">
              <a:buNone/>
            </a:pPr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4. </a:t>
            </a:r>
            <a:r>
              <a:rPr lang="it-IT" dirty="0" smtClean="0">
                <a:solidFill>
                  <a:srgbClr val="00B0F0"/>
                </a:solidFill>
              </a:rPr>
              <a:t>ENDOSCOPIA CON VIDEOCAPSULA</a:t>
            </a:r>
          </a:p>
          <a:p>
            <a:pPr marL="624078" indent="-514350">
              <a:buNone/>
            </a:pPr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Meno invasivo della colonscopia</a:t>
            </a:r>
          </a:p>
          <a:p>
            <a:pPr marL="624078" indent="-514350">
              <a:buNone/>
            </a:pPr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No biopsie</a:t>
            </a:r>
          </a:p>
          <a:p>
            <a:pPr marL="624078" indent="-514350">
              <a:buNone/>
            </a:pPr>
            <a:endParaRPr lang="it-IT" dirty="0" smtClean="0"/>
          </a:p>
          <a:p>
            <a:pPr marL="624078" indent="-514350">
              <a:buNone/>
            </a:pPr>
            <a:endParaRPr lang="it-IT" dirty="0"/>
          </a:p>
        </p:txBody>
      </p:sp>
      <p:sp>
        <p:nvSpPr>
          <p:cNvPr id="4" name="Left Arrow 3"/>
          <p:cNvSpPr/>
          <p:nvPr/>
        </p:nvSpPr>
        <p:spPr>
          <a:xfrm>
            <a:off x="6012160" y="1412776"/>
            <a:ext cx="504056" cy="216024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TextBox 4"/>
          <p:cNvSpPr txBox="1"/>
          <p:nvPr/>
        </p:nvSpPr>
        <p:spPr>
          <a:xfrm>
            <a:off x="6660232" y="1412776"/>
            <a:ext cx="18722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 smtClean="0">
                <a:solidFill>
                  <a:srgbClr val="FF0000"/>
                </a:solidFill>
              </a:rPr>
              <a:t>Pz </a:t>
            </a:r>
            <a:r>
              <a:rPr lang="it-IT" sz="2400" dirty="0" smtClean="0">
                <a:solidFill>
                  <a:srgbClr val="FF0000"/>
                </a:solidFill>
              </a:rPr>
              <a:t>con colonscopia incompleta</a:t>
            </a:r>
            <a:endParaRPr lang="it-IT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864096"/>
          </a:xfrm>
        </p:spPr>
        <p:txBody>
          <a:bodyPr>
            <a:noAutofit/>
          </a:bodyPr>
          <a:lstStyle/>
          <a:p>
            <a:pPr algn="ctr"/>
            <a:r>
              <a:rPr lang="it-IT" sz="2800" b="1" dirty="0" smtClean="0"/>
              <a:t>Lo studio condotto tra i pazienti di un Medico di Medicina Generale</a:t>
            </a:r>
            <a:endParaRPr lang="it-IT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729712"/>
          </a:xfrm>
        </p:spPr>
        <p:txBody>
          <a:bodyPr>
            <a:normAutofit fontScale="77500" lnSpcReduction="20000"/>
          </a:bodyPr>
          <a:lstStyle/>
          <a:p>
            <a:pPr algn="ctr" defTabSz="1339850">
              <a:buNone/>
            </a:pPr>
            <a:r>
              <a:rPr lang="it-IT" b="1" u="sng" dirty="0" smtClean="0">
                <a:solidFill>
                  <a:schemeClr val="accent2">
                    <a:lumMod val="50000"/>
                  </a:schemeClr>
                </a:solidFill>
                <a:cs typeface="Arial" charset="0"/>
              </a:rPr>
              <a:t>Scopo dello studio:</a:t>
            </a:r>
          </a:p>
          <a:p>
            <a:pPr algn="ctr" defTabSz="1339850"/>
            <a:endParaRPr lang="it-IT" b="1" u="sng" dirty="0" smtClean="0">
              <a:solidFill>
                <a:schemeClr val="accent2">
                  <a:lumMod val="50000"/>
                </a:schemeClr>
              </a:solidFill>
              <a:cs typeface="Arial" charset="0"/>
            </a:endParaRPr>
          </a:p>
          <a:p>
            <a:pPr algn="ctr" defTabSz="1339850">
              <a:buNone/>
            </a:pPr>
            <a:r>
              <a:rPr lang="it-IT" b="1" dirty="0" smtClean="0">
                <a:solidFill>
                  <a:schemeClr val="accent2">
                    <a:lumMod val="50000"/>
                  </a:schemeClr>
                </a:solidFill>
                <a:cs typeface="Arial" charset="0"/>
              </a:rPr>
              <a:t>Data la bassa adesione allo screening per CCR riscontrata in Liguria (22%), lo studio si propone di valutare se, attraverso una differente proposta dell’offerta preventiva, che provenga dal MMG, sia possibile aumentare la compliance della popolazione</a:t>
            </a:r>
          </a:p>
          <a:p>
            <a:pPr algn="ctr" defTabSz="1339850">
              <a:buNone/>
            </a:pPr>
            <a:endParaRPr lang="it-IT" b="1" dirty="0" smtClean="0">
              <a:solidFill>
                <a:schemeClr val="accent2">
                  <a:lumMod val="50000"/>
                </a:schemeClr>
              </a:solidFill>
              <a:cs typeface="Arial" charset="0"/>
            </a:endParaRPr>
          </a:p>
          <a:p>
            <a:pPr algn="ctr" defTabSz="1339850">
              <a:buNone/>
            </a:pPr>
            <a:r>
              <a:rPr lang="it-IT" b="1" u="sng" dirty="0" smtClean="0">
                <a:solidFill>
                  <a:schemeClr val="accent2">
                    <a:lumMod val="50000"/>
                  </a:schemeClr>
                </a:solidFill>
                <a:cs typeface="Arial" charset="0"/>
              </a:rPr>
              <a:t>Materiali e metodi:</a:t>
            </a:r>
          </a:p>
          <a:p>
            <a:pPr algn="ctr" defTabSz="1339850">
              <a:buNone/>
            </a:pPr>
            <a:endParaRPr lang="it-IT" b="1" u="sng" dirty="0" smtClean="0">
              <a:solidFill>
                <a:schemeClr val="accent2">
                  <a:lumMod val="50000"/>
                </a:schemeClr>
              </a:solidFill>
              <a:cs typeface="Arial" charset="0"/>
            </a:endParaRPr>
          </a:p>
          <a:p>
            <a:pPr algn="ctr" defTabSz="1339850">
              <a:buNone/>
            </a:pPr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Lo studio sulla prevenzione del carcinoma del colon-retto inizia nel Gennaio 2012 con l'estrazione dei pazienti di età compresa tra 50 e 69 anni,che non si trovassero in stadio terminale di malattia e che non presentassero già diagnosi di CCR. </a:t>
            </a:r>
          </a:p>
          <a:p>
            <a:pPr algn="ctr" defTabSz="1339850">
              <a:buNone/>
            </a:pPr>
            <a:r>
              <a:rPr lang="it-IT" b="1" dirty="0" smtClean="0">
                <a:solidFill>
                  <a:schemeClr val="accent2">
                    <a:lumMod val="50000"/>
                  </a:schemeClr>
                </a:solidFill>
                <a:cs typeface="Arial" charset="0"/>
              </a:rPr>
              <a:t>Il campione risulta composto da 343 pazienti appartenenti ad ambo i sessi</a:t>
            </a:r>
          </a:p>
          <a:p>
            <a:pPr algn="ctr" defTabSz="1339850">
              <a:buNone/>
            </a:pPr>
            <a:endParaRPr lang="it-IT" b="1" u="sng" dirty="0" smtClean="0">
              <a:cs typeface="Arial" charset="0"/>
            </a:endParaRPr>
          </a:p>
          <a:p>
            <a:pPr algn="ctr" defTabSz="1339850"/>
            <a:endParaRPr lang="it-IT" b="1" dirty="0" smtClean="0">
              <a:cs typeface="Arial" charset="0"/>
            </a:endParaRP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792088"/>
          </a:xfrm>
        </p:spPr>
        <p:txBody>
          <a:bodyPr>
            <a:normAutofit/>
          </a:bodyPr>
          <a:lstStyle/>
          <a:p>
            <a:pPr algn="ctr"/>
            <a:r>
              <a:rPr lang="it-IT" sz="2400" b="1" dirty="0" smtClean="0"/>
              <a:t>Selezione dei pazienti da invitare a screening</a:t>
            </a:r>
            <a:endParaRPr lang="it-IT" sz="2400" b="1" dirty="0"/>
          </a:p>
        </p:txBody>
      </p:sp>
      <p:pic>
        <p:nvPicPr>
          <p:cNvPr id="614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196752"/>
            <a:ext cx="7416824" cy="5661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179512" y="2564904"/>
            <a:ext cx="29523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t-IT" dirty="0">
                <a:solidFill>
                  <a:schemeClr val="tx2">
                    <a:lumMod val="50000"/>
                  </a:schemeClr>
                </a:solidFill>
              </a:rPr>
              <a:t>inviata una lettera con proposta di </a:t>
            </a:r>
            <a:r>
              <a:rPr lang="it-IT" dirty="0" smtClean="0">
                <a:solidFill>
                  <a:schemeClr val="tx2">
                    <a:lumMod val="50000"/>
                  </a:schemeClr>
                </a:solidFill>
              </a:rPr>
              <a:t>screening </a:t>
            </a:r>
            <a:r>
              <a:rPr lang="it-IT" dirty="0">
                <a:solidFill>
                  <a:schemeClr val="tx2">
                    <a:lumMod val="50000"/>
                  </a:schemeClr>
                </a:solidFill>
              </a:rPr>
              <a:t>tramite SOF. Alla lettera è allegata una prescrizione </a:t>
            </a:r>
            <a:r>
              <a:rPr lang="it-IT" dirty="0" smtClean="0">
                <a:solidFill>
                  <a:schemeClr val="tx2">
                    <a:lumMod val="50000"/>
                  </a:schemeClr>
                </a:solidFill>
              </a:rPr>
              <a:t>medica dell’ </a:t>
            </a:r>
            <a:r>
              <a:rPr lang="it-IT" dirty="0">
                <a:solidFill>
                  <a:schemeClr val="tx2">
                    <a:lumMod val="50000"/>
                  </a:schemeClr>
                </a:solidFill>
              </a:rPr>
              <a:t>esame</a:t>
            </a:r>
            <a:r>
              <a:rPr lang="it-IT" dirty="0"/>
              <a:t>.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835696" y="4437112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solidFill>
                  <a:srgbClr val="FFFF00"/>
                </a:solidFill>
              </a:rPr>
              <a:t>278 pazienti</a:t>
            </a:r>
            <a:endParaRPr lang="it-IT" dirty="0">
              <a:solidFill>
                <a:srgbClr val="FFFF00"/>
              </a:solidFill>
            </a:endParaRPr>
          </a:p>
        </p:txBody>
      </p:sp>
      <p:sp>
        <p:nvSpPr>
          <p:cNvPr id="6" name="Right Brace 5"/>
          <p:cNvSpPr/>
          <p:nvPr/>
        </p:nvSpPr>
        <p:spPr>
          <a:xfrm>
            <a:off x="7884368" y="1484784"/>
            <a:ext cx="360040" cy="2088232"/>
          </a:xfrm>
          <a:prstGeom prst="rightBrac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Right Brace 13"/>
          <p:cNvSpPr/>
          <p:nvPr/>
        </p:nvSpPr>
        <p:spPr>
          <a:xfrm>
            <a:off x="7884368" y="3789040"/>
            <a:ext cx="432048" cy="2016224"/>
          </a:xfrm>
          <a:prstGeom prst="rightBrac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2987824" y="1772816"/>
            <a:ext cx="216024" cy="360040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3275856" y="1556792"/>
            <a:ext cx="288032" cy="216024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3419872" y="1340768"/>
            <a:ext cx="432048" cy="72008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H="1" flipV="1">
            <a:off x="4211960" y="2852936"/>
            <a:ext cx="432048" cy="122413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H="1" flipV="1">
            <a:off x="4788024" y="3429000"/>
            <a:ext cx="144016" cy="57606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H="1" flipV="1">
            <a:off x="5004048" y="2924944"/>
            <a:ext cx="144016" cy="100811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1691680" y="1196752"/>
            <a:ext cx="15121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 smtClean="0">
                <a:solidFill>
                  <a:srgbClr val="00B050"/>
                </a:solidFill>
              </a:rPr>
              <a:t>Pz ad alto rischio</a:t>
            </a:r>
            <a:endParaRPr lang="it-IT" sz="2000" b="1" dirty="0">
              <a:solidFill>
                <a:srgbClr val="00B05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707904" y="4149080"/>
            <a:ext cx="1800200" cy="147732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it-IT" b="1" dirty="0" smtClean="0">
                <a:solidFill>
                  <a:srgbClr val="FF0000"/>
                </a:solidFill>
              </a:rPr>
              <a:t>Pz che hanno eseguito test di screening in anni precedenti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46" name="Oval 45"/>
          <p:cNvSpPr/>
          <p:nvPr/>
        </p:nvSpPr>
        <p:spPr>
          <a:xfrm>
            <a:off x="1835696" y="5301208"/>
            <a:ext cx="648072" cy="432048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1"/>
      <p:bldP spid="10" grpId="0"/>
      <p:bldP spid="6" grpId="0" animBg="1"/>
      <p:bldP spid="14" grpId="0" animBg="1"/>
      <p:bldP spid="44" grpId="0"/>
      <p:bldP spid="44" grpId="1"/>
      <p:bldP spid="45" grpId="0"/>
      <p:bldP spid="45" grpId="1"/>
      <p:bldP spid="46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1440</TotalTime>
  <Words>655</Words>
  <Application>Microsoft Office PowerPoint</Application>
  <PresentationFormat>On-screen Show (4:3)</PresentationFormat>
  <Paragraphs>115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Urban</vt:lpstr>
      <vt:lpstr>Prevenzione del carcinoma del colon e medicina d’iniziativa: risultato di un’esperienza condotta con i pazienti di un Medico di Medicina Generale</vt:lpstr>
      <vt:lpstr>Epidemiologia del carcinoma del colon-retto in Italia</vt:lpstr>
      <vt:lpstr>Epidemiologia del carcinoma del colon-retto in Italia</vt:lpstr>
      <vt:lpstr>I programmi di screening in Italia</vt:lpstr>
      <vt:lpstr>Chi sottoporre a screening per il carcinoma del colon-retto (CCR)?</vt:lpstr>
      <vt:lpstr>Quale test utilizzare?</vt:lpstr>
      <vt:lpstr>Test in sperimentazione per lo screening</vt:lpstr>
      <vt:lpstr>Lo studio condotto tra i pazienti di un Medico di Medicina Generale</vt:lpstr>
      <vt:lpstr>Selezione dei pazienti da invitare a screening</vt:lpstr>
      <vt:lpstr>Risultati : adesione al SOF</vt:lpstr>
      <vt:lpstr>Valutazione della popolazione target alla fine dello studio</vt:lpstr>
      <vt:lpstr>Risultati: SOF positivi e colonscopia di approfondimento</vt:lpstr>
      <vt:lpstr>Conclusioni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Prevenzione del carc</dc:title>
  <dc:creator>Nishanthan Gunanathan</dc:creator>
  <cp:lastModifiedBy>Nishanthan Gunanathan</cp:lastModifiedBy>
  <cp:revision>192</cp:revision>
  <dcterms:created xsi:type="dcterms:W3CDTF">2013-02-28T10:56:45Z</dcterms:created>
  <dcterms:modified xsi:type="dcterms:W3CDTF">2013-03-07T12:06:20Z</dcterms:modified>
</cp:coreProperties>
</file>